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6" r:id="rId7"/>
    <p:sldId id="273" r:id="rId8"/>
    <p:sldId id="274" r:id="rId9"/>
    <p:sldId id="275" r:id="rId10"/>
    <p:sldId id="265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9439-EAC5-4051-9729-7D47DF44BA10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901E-B1DD-443A-B1ED-2414659BB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08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9439-EAC5-4051-9729-7D47DF44BA10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901E-B1DD-443A-B1ED-2414659BB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182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9439-EAC5-4051-9729-7D47DF44BA10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901E-B1DD-443A-B1ED-2414659BB505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9411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9439-EAC5-4051-9729-7D47DF44BA10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901E-B1DD-443A-B1ED-2414659BB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79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9439-EAC5-4051-9729-7D47DF44BA10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901E-B1DD-443A-B1ED-2414659BB505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6452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9439-EAC5-4051-9729-7D47DF44BA10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901E-B1DD-443A-B1ED-2414659BB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4137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9439-EAC5-4051-9729-7D47DF44BA10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901E-B1DD-443A-B1ED-2414659BB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8817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9439-EAC5-4051-9729-7D47DF44BA10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901E-B1DD-443A-B1ED-2414659BB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03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9439-EAC5-4051-9729-7D47DF44BA10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901E-B1DD-443A-B1ED-2414659BB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22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9439-EAC5-4051-9729-7D47DF44BA10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901E-B1DD-443A-B1ED-2414659BB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92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9439-EAC5-4051-9729-7D47DF44BA10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901E-B1DD-443A-B1ED-2414659BB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092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9439-EAC5-4051-9729-7D47DF44BA10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901E-B1DD-443A-B1ED-2414659BB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39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9439-EAC5-4051-9729-7D47DF44BA10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901E-B1DD-443A-B1ED-2414659BB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79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9439-EAC5-4051-9729-7D47DF44BA10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901E-B1DD-443A-B1ED-2414659BB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08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9439-EAC5-4051-9729-7D47DF44BA10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901E-B1DD-443A-B1ED-2414659BB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163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9439-EAC5-4051-9729-7D47DF44BA10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901E-B1DD-443A-B1ED-2414659BB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79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59439-EAC5-4051-9729-7D47DF44BA10}" type="datetimeFigureOut">
              <a:rPr lang="it-IT" smtClean="0"/>
              <a:t>13/12/2018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D5901E-B1DD-443A-B1ED-2414659BB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651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95CA03-7783-4686-941B-9BA943F65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6729" y="3558085"/>
            <a:ext cx="7766936" cy="1646302"/>
          </a:xfrm>
        </p:spPr>
        <p:txBody>
          <a:bodyPr/>
          <a:lstStyle/>
          <a:p>
            <a:pPr algn="ctr"/>
            <a:br>
              <a:rPr lang="it-IT" dirty="0">
                <a:solidFill>
                  <a:schemeClr val="accent2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br>
              <a:rPr lang="it-IT" dirty="0">
                <a:solidFill>
                  <a:schemeClr val="accent2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br>
              <a:rPr lang="it-IT" dirty="0">
                <a:solidFill>
                  <a:schemeClr val="accent2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br>
              <a:rPr lang="it-IT" dirty="0">
                <a:solidFill>
                  <a:schemeClr val="accent2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it-IT" dirty="0">
                <a:solidFill>
                  <a:schemeClr val="accent2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SISTEMA NAZIONALE DI VALUTAZIONE</a:t>
            </a:r>
            <a:br>
              <a:rPr lang="it-IT" dirty="0">
                <a:solidFill>
                  <a:schemeClr val="accent2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r>
              <a:rPr lang="it-IT" dirty="0">
                <a:solidFill>
                  <a:schemeClr val="accent2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delle istituzioni scolastiche</a:t>
            </a:r>
          </a:p>
        </p:txBody>
      </p:sp>
    </p:spTree>
    <p:extLst>
      <p:ext uri="{BB962C8B-B14F-4D97-AF65-F5344CB8AC3E}">
        <p14:creationId xmlns:p14="http://schemas.microsoft.com/office/powerpoint/2010/main" val="2854352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BBF93E5A-BDFC-4319-9A3B-1D3BB341F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308433"/>
              </p:ext>
            </p:extLst>
          </p:nvPr>
        </p:nvGraphicFramePr>
        <p:xfrm>
          <a:off x="740117" y="705598"/>
          <a:ext cx="8128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19941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OBIETTIVO DI PROCESSO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205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>
                          <a:latin typeface="+mj-lt"/>
                          <a:ea typeface="Times New Roman" panose="02020603050405020304" pitchFamily="18" charset="0"/>
                          <a:cs typeface="Meiryo" panose="020B0604030504040204" pitchFamily="34" charset="-128"/>
                        </a:rPr>
                        <a:t>Promuovere le relazioni interpersonali e sociali tra il personale scolastico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053088"/>
                  </a:ext>
                </a:extLst>
              </a:tr>
            </a:tbl>
          </a:graphicData>
        </a:graphic>
      </p:graphicFrame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BD090761-17CF-43FD-BC8B-67FA6D6DAA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27954"/>
              </p:ext>
            </p:extLst>
          </p:nvPr>
        </p:nvGraphicFramePr>
        <p:xfrm>
          <a:off x="740117" y="3849734"/>
          <a:ext cx="8128000" cy="191349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19941241"/>
                    </a:ext>
                  </a:extLst>
                </a:gridCol>
              </a:tblGrid>
              <a:tr h="595358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AZIONI</a:t>
                      </a:r>
                      <a:endParaRPr lang="it-IT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205704"/>
                  </a:ext>
                </a:extLst>
              </a:tr>
              <a:tr h="119605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it-IT" sz="2400" kern="1200" dirty="0"/>
                        <a:t>Organizzare  incontri tematici sul miglioramento del benessere psico-fisico sul luogo di lavoro: corsi di yoga, corsi di ballo ed attività ricreative</a:t>
                      </a:r>
                      <a:endParaRPr lang="it-IT" sz="2400" b="0" kern="1200" dirty="0">
                        <a:solidFill>
                          <a:schemeClr val="dk1"/>
                        </a:solidFill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053088"/>
                  </a:ext>
                </a:extLst>
              </a:tr>
            </a:tbl>
          </a:graphicData>
        </a:graphic>
      </p:graphicFrame>
      <p:sp>
        <p:nvSpPr>
          <p:cNvPr id="5" name="Freccia in giù 4">
            <a:extLst>
              <a:ext uri="{FF2B5EF4-FFF2-40B4-BE49-F238E27FC236}">
                <a16:creationId xmlns:a16="http://schemas.microsoft.com/office/drawing/2014/main" id="{BB2EA5C7-9F81-47F5-9B7A-C906EBD7A5F1}"/>
              </a:ext>
            </a:extLst>
          </p:cNvPr>
          <p:cNvSpPr/>
          <p:nvPr/>
        </p:nvSpPr>
        <p:spPr>
          <a:xfrm>
            <a:off x="4487594" y="2784102"/>
            <a:ext cx="633046" cy="633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9876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A5F6F7-9AE6-47E1-91B0-C847B1BA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accent2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LA PIATTAFORMA  SIDI PER IL PTOF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1938BBF0-BE99-444B-BFFF-D4768C47A3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864" y="1324101"/>
            <a:ext cx="11708271" cy="492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725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AD0DE48C-ABA9-428E-879A-34824531A0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1295" y="951985"/>
            <a:ext cx="8512705" cy="5906015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C2FC48EE-C223-4AAA-9FAE-F4E55B522D1F}"/>
              </a:ext>
            </a:extLst>
          </p:cNvPr>
          <p:cNvSpPr/>
          <p:nvPr/>
        </p:nvSpPr>
        <p:spPr>
          <a:xfrm>
            <a:off x="1669366" y="104776"/>
            <a:ext cx="6096000" cy="5464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800" dirty="0"/>
              <a:t>LE SEZIONI DEL PTOF IN DETTAGLIO</a:t>
            </a:r>
          </a:p>
        </p:txBody>
      </p:sp>
    </p:spTree>
    <p:extLst>
      <p:ext uri="{BB962C8B-B14F-4D97-AF65-F5344CB8AC3E}">
        <p14:creationId xmlns:p14="http://schemas.microsoft.com/office/powerpoint/2010/main" val="1050208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2ADA8B-5B8D-420B-90B6-2F6335E7A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9685" y="4050836"/>
            <a:ext cx="4190088" cy="107852"/>
          </a:xfrm>
        </p:spPr>
        <p:txBody>
          <a:bodyPr>
            <a:normAutofit fontScale="90000"/>
          </a:bodyPr>
          <a:lstStyle/>
          <a:p>
            <a:r>
              <a:rPr lang="it-IT" sz="2400" dirty="0"/>
              <a:t>CASSANO MARIA GIOVANNA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2E398906-C730-48FB-88A2-AC7F4265D10D}"/>
              </a:ext>
            </a:extLst>
          </p:cNvPr>
          <p:cNvSpPr txBox="1">
            <a:spLocks/>
          </p:cNvSpPr>
          <p:nvPr/>
        </p:nvSpPr>
        <p:spPr>
          <a:xfrm>
            <a:off x="1507067" y="2404534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5400" b="1" dirty="0">
                <a:solidFill>
                  <a:schemeClr val="accent2">
                    <a:lumMod val="50000"/>
                  </a:schemeClr>
                </a:solidFill>
                <a:ea typeface="Adobe Gothic Std B" panose="020B0800000000000000" pitchFamily="34" charset="-128"/>
              </a:rPr>
              <a:t>GRAZIE PER </a:t>
            </a:r>
          </a:p>
          <a:p>
            <a:pPr algn="ctr"/>
            <a:r>
              <a:rPr lang="it-IT" sz="5400" b="1" dirty="0">
                <a:solidFill>
                  <a:schemeClr val="accent2">
                    <a:lumMod val="50000"/>
                  </a:schemeClr>
                </a:solidFill>
                <a:ea typeface="Adobe Gothic Std B" panose="020B0800000000000000" pitchFamily="34" charset="-128"/>
              </a:rPr>
              <a:t>L’ATTENZIONE</a:t>
            </a:r>
          </a:p>
        </p:txBody>
      </p:sp>
    </p:spTree>
    <p:extLst>
      <p:ext uri="{BB962C8B-B14F-4D97-AF65-F5344CB8AC3E}">
        <p14:creationId xmlns:p14="http://schemas.microsoft.com/office/powerpoint/2010/main" val="204906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5965C7F9-E3CA-41A8-BA3D-BC2FDAFBB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484" y="1169034"/>
            <a:ext cx="8073345" cy="5560893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510AE96C-C28E-41E6-9D00-654AB66D5650}"/>
              </a:ext>
            </a:extLst>
          </p:cNvPr>
          <p:cNvSpPr/>
          <p:nvPr/>
        </p:nvSpPr>
        <p:spPr>
          <a:xfrm>
            <a:off x="472150" y="522703"/>
            <a:ext cx="79223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dirty="0">
                <a:solidFill>
                  <a:schemeClr val="accent2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+mj-cs"/>
              </a:rPr>
              <a:t>SNV: I FONDAMENTALI</a:t>
            </a:r>
            <a:r>
              <a:rPr lang="it-IT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it-IT" sz="3600" dirty="0">
                <a:solidFill>
                  <a:schemeClr val="accent2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+mj-cs"/>
              </a:rPr>
              <a:t>IN SEQUENZA</a:t>
            </a:r>
          </a:p>
        </p:txBody>
      </p:sp>
    </p:spTree>
    <p:extLst>
      <p:ext uri="{BB962C8B-B14F-4D97-AF65-F5344CB8AC3E}">
        <p14:creationId xmlns:p14="http://schemas.microsoft.com/office/powerpoint/2010/main" val="838016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7FBD5193-B350-4246-B6DB-DC59F34B7B7F}"/>
              </a:ext>
            </a:extLst>
          </p:cNvPr>
          <p:cNvSpPr/>
          <p:nvPr/>
        </p:nvSpPr>
        <p:spPr>
          <a:xfrm>
            <a:off x="6947052" y="1169667"/>
            <a:ext cx="32143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dirty="0">
                <a:solidFill>
                  <a:schemeClr val="accent2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+mj-cs"/>
              </a:rPr>
              <a:t>IL DATO </a:t>
            </a:r>
          </a:p>
          <a:p>
            <a:pPr algn="ctr"/>
            <a:r>
              <a:rPr lang="it-IT" sz="3600" dirty="0">
                <a:solidFill>
                  <a:schemeClr val="accent2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+mj-cs"/>
              </a:rPr>
              <a:t>DI PARTENZA</a:t>
            </a:r>
          </a:p>
          <a:p>
            <a:pPr algn="ctr"/>
            <a:r>
              <a:rPr lang="it-IT" sz="3600" dirty="0">
                <a:solidFill>
                  <a:schemeClr val="accent2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  <a:cs typeface="+mj-cs"/>
              </a:rPr>
              <a:t>RAV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169C131-A460-442F-821E-7FC037900D4E}"/>
              </a:ext>
            </a:extLst>
          </p:cNvPr>
          <p:cNvSpPr/>
          <p:nvPr/>
        </p:nvSpPr>
        <p:spPr>
          <a:xfrm>
            <a:off x="7042430" y="3095182"/>
            <a:ext cx="380686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Rapporto Autovalutazione</a:t>
            </a:r>
          </a:p>
          <a:p>
            <a:endParaRPr lang="it-IT" sz="2400" dirty="0">
              <a:solidFill>
                <a:schemeClr val="accent2">
                  <a:lumMod val="50000"/>
                </a:schemeClr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r>
              <a:rPr lang="it-IT" sz="2400" dirty="0">
                <a:solidFill>
                  <a:schemeClr val="accent2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Periodo di Riferimento - 2017/18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6F8A1568-4098-41CD-B45F-0533C1FD5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950" y="444481"/>
            <a:ext cx="6353480" cy="622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15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28A37124-6672-4AF9-8593-F2117F20F9D9}"/>
              </a:ext>
            </a:extLst>
          </p:cNvPr>
          <p:cNvSpPr/>
          <p:nvPr/>
        </p:nvSpPr>
        <p:spPr>
          <a:xfrm>
            <a:off x="0" y="345049"/>
            <a:ext cx="90220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dirty="0">
                <a:solidFill>
                  <a:schemeClr val="accent2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OBIETTIVI DI PROCESSO 2017-2018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0B328C92-B2AA-4DB5-9D0D-3D36480EA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261613"/>
              </p:ext>
            </p:extLst>
          </p:nvPr>
        </p:nvGraphicFramePr>
        <p:xfrm>
          <a:off x="633045" y="1099493"/>
          <a:ext cx="8609428" cy="5090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4714">
                  <a:extLst>
                    <a:ext uri="{9D8B030D-6E8A-4147-A177-3AD203B41FA5}">
                      <a16:colId xmlns:a16="http://schemas.microsoft.com/office/drawing/2014/main" val="3283598582"/>
                    </a:ext>
                  </a:extLst>
                </a:gridCol>
                <a:gridCol w="4304714">
                  <a:extLst>
                    <a:ext uri="{9D8B030D-6E8A-4147-A177-3AD203B41FA5}">
                      <a16:colId xmlns:a16="http://schemas.microsoft.com/office/drawing/2014/main" val="2830457434"/>
                    </a:ext>
                  </a:extLst>
                </a:gridCol>
              </a:tblGrid>
              <a:tr h="412421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AREA DI PROCESSO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DESCRIZIONE DELL’OBIETTIVO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911892"/>
                  </a:ext>
                </a:extLst>
              </a:tr>
              <a:tr h="711850">
                <a:tc>
                  <a:txBody>
                    <a:bodyPr/>
                    <a:lstStyle/>
                    <a:p>
                      <a:r>
                        <a:rPr lang="it-IT" dirty="0"/>
                        <a:t>Curricolo, progettazione e valutazione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Rivedere il curriculo per competenze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675141"/>
                  </a:ext>
                </a:extLst>
              </a:tr>
              <a:tr h="711850">
                <a:tc>
                  <a:txBody>
                    <a:bodyPr/>
                    <a:lstStyle/>
                    <a:p>
                      <a:r>
                        <a:rPr lang="it-IT" dirty="0"/>
                        <a:t>Ambiente di apprendimento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Incentivare il cooperative learning e la didattica laboratoriale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494664"/>
                  </a:ext>
                </a:extLst>
              </a:tr>
              <a:tr h="711850">
                <a:tc>
                  <a:txBody>
                    <a:bodyPr/>
                    <a:lstStyle/>
                    <a:p>
                      <a:r>
                        <a:rPr lang="it-IT" dirty="0"/>
                        <a:t>Inclusione e differenziazione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Organizzare sportelli di studio assistito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582182"/>
                  </a:ext>
                </a:extLst>
              </a:tr>
              <a:tr h="2542321">
                <a:tc>
                  <a:txBody>
                    <a:bodyPr/>
                    <a:lstStyle/>
                    <a:p>
                      <a:r>
                        <a:rPr lang="it-IT" dirty="0"/>
                        <a:t>Continuità e orientamento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Istituire una figura docente per monitorare i risultati degli studenti alla fine del primo anno di scuola secondaria di primo grado</a:t>
                      </a:r>
                      <a:br>
                        <a:rPr lang="it-IT" dirty="0"/>
                      </a:br>
                      <a:br>
                        <a:rPr lang="it-IT" dirty="0"/>
                      </a:br>
                      <a:r>
                        <a:rPr lang="it-IT" dirty="0"/>
                        <a:t>Rivedere le pratiche di continuità e orientamento con la scuola secondaria di primo 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191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486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550D546E-A4E7-41C3-A298-AE21641210C7}"/>
              </a:ext>
            </a:extLst>
          </p:cNvPr>
          <p:cNvSpPr/>
          <p:nvPr/>
        </p:nvSpPr>
        <p:spPr>
          <a:xfrm>
            <a:off x="361071" y="130187"/>
            <a:ext cx="90220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dirty="0">
                <a:solidFill>
                  <a:schemeClr val="accent2">
                    <a:lumMod val="50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AGGIORNAMENTO OBIETTIVI DI PROCESSO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FA2BCE5B-B5F3-4423-A060-7F3AB663BE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388351"/>
              </p:ext>
            </p:extLst>
          </p:nvPr>
        </p:nvGraphicFramePr>
        <p:xfrm>
          <a:off x="157089" y="714962"/>
          <a:ext cx="11877822" cy="6315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683">
                  <a:extLst>
                    <a:ext uri="{9D8B030D-6E8A-4147-A177-3AD203B41FA5}">
                      <a16:colId xmlns:a16="http://schemas.microsoft.com/office/drawing/2014/main" val="3283598582"/>
                    </a:ext>
                  </a:extLst>
                </a:gridCol>
                <a:gridCol w="3107064">
                  <a:extLst>
                    <a:ext uri="{9D8B030D-6E8A-4147-A177-3AD203B41FA5}">
                      <a16:colId xmlns:a16="http://schemas.microsoft.com/office/drawing/2014/main" val="1191377073"/>
                    </a:ext>
                  </a:extLst>
                </a:gridCol>
                <a:gridCol w="6502075">
                  <a:extLst>
                    <a:ext uri="{9D8B030D-6E8A-4147-A177-3AD203B41FA5}">
                      <a16:colId xmlns:a16="http://schemas.microsoft.com/office/drawing/2014/main" val="3666700536"/>
                    </a:ext>
                  </a:extLst>
                </a:gridCol>
              </a:tblGrid>
              <a:tr h="476344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AREA DI PROCESSO</a:t>
                      </a:r>
                    </a:p>
                  </a:txBody>
                  <a:tcPr marL="77264" marR="77264" marT="38632" marB="38632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DESCRIZIONE DELL’OBIETTIVO PDM 2017/2018</a:t>
                      </a:r>
                    </a:p>
                  </a:txBody>
                  <a:tcPr marL="77264" marR="77264" marT="38632" marB="38632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DESCRIZIONE DELL’OBIETTIVO PDM 2019/2020</a:t>
                      </a:r>
                    </a:p>
                  </a:txBody>
                  <a:tcPr marL="77264" marR="77264" marT="38632" marB="38632"/>
                </a:tc>
                <a:extLst>
                  <a:ext uri="{0D108BD9-81ED-4DB2-BD59-A6C34878D82A}">
                    <a16:rowId xmlns:a16="http://schemas.microsoft.com/office/drawing/2014/main" val="4031911892"/>
                  </a:ext>
                </a:extLst>
              </a:tr>
              <a:tr h="726076">
                <a:tc>
                  <a:txBody>
                    <a:bodyPr/>
                    <a:lstStyle/>
                    <a:p>
                      <a:r>
                        <a:rPr lang="it-IT" sz="1600" dirty="0"/>
                        <a:t>Curricolo, progettazione e valutazione</a:t>
                      </a:r>
                    </a:p>
                  </a:txBody>
                  <a:tcPr marL="77264" marR="77264" marT="38632" marB="38632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Rivedere il curriculo per competenze</a:t>
                      </a:r>
                    </a:p>
                  </a:txBody>
                  <a:tcPr marL="77264" marR="77264" marT="38632" marB="38632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it-IT" sz="1600" u="none" strike="noStrike" dirty="0">
                          <a:effectLst/>
                        </a:rPr>
                        <a:t>Migliorare il curricolo per competenze ed elaborare e somministrare periodicamente prove comuni per classi parallele, monitorare gli esiti e attivare interventi specifici</a:t>
                      </a:r>
                    </a:p>
                  </a:txBody>
                  <a:tcPr marL="77264" marR="77264" marT="38632" marB="38632"/>
                </a:tc>
                <a:extLst>
                  <a:ext uri="{0D108BD9-81ED-4DB2-BD59-A6C34878D82A}">
                    <a16:rowId xmlns:a16="http://schemas.microsoft.com/office/drawing/2014/main" val="937675141"/>
                  </a:ext>
                </a:extLst>
              </a:tr>
              <a:tr h="726076">
                <a:tc>
                  <a:txBody>
                    <a:bodyPr/>
                    <a:lstStyle/>
                    <a:p>
                      <a:r>
                        <a:rPr lang="it-IT" sz="1600" dirty="0"/>
                        <a:t>Ambiente di apprendimento</a:t>
                      </a:r>
                    </a:p>
                  </a:txBody>
                  <a:tcPr marL="77264" marR="77264" marT="38632" marB="38632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Incentivare il cooperative learning e la didattica laboratoriale</a:t>
                      </a:r>
                    </a:p>
                  </a:txBody>
                  <a:tcPr marL="77264" marR="77264" marT="38632" marB="38632"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it-IT" sz="1600" u="none" strike="noStrike" dirty="0">
                          <a:effectLst/>
                        </a:rPr>
                        <a:t>Innovare i processi di insegnamento- apprendimento attraverso la didattica per competenze e l’introduzione delle tecnologie nella pratica</a:t>
                      </a:r>
                    </a:p>
                  </a:txBody>
                  <a:tcPr marL="77264" marR="77264" marT="38632" marB="38632"/>
                </a:tc>
                <a:extLst>
                  <a:ext uri="{0D108BD9-81ED-4DB2-BD59-A6C34878D82A}">
                    <a16:rowId xmlns:a16="http://schemas.microsoft.com/office/drawing/2014/main" val="1297494664"/>
                  </a:ext>
                </a:extLst>
              </a:tr>
              <a:tr h="726076">
                <a:tc>
                  <a:txBody>
                    <a:bodyPr/>
                    <a:lstStyle/>
                    <a:p>
                      <a:r>
                        <a:rPr lang="it-IT" sz="1600" dirty="0"/>
                        <a:t>Inclusione e differenziazione</a:t>
                      </a:r>
                    </a:p>
                  </a:txBody>
                  <a:tcPr marL="77264" marR="77264" marT="38632" marB="38632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Organizzare sportelli di studio assistito</a:t>
                      </a:r>
                    </a:p>
                  </a:txBody>
                  <a:tcPr marL="77264" marR="77264" marT="38632" marB="38632"/>
                </a:tc>
                <a:tc>
                  <a:txBody>
                    <a:bodyPr/>
                    <a:lstStyle/>
                    <a:p>
                      <a:pPr marL="0" lvl="0" indent="0" fontAlgn="base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it-IT" sz="1600" dirty="0">
                          <a:effectLst/>
                        </a:rPr>
                        <a:t>Promuovere flessibilità organizzativa che permetta di lavorare a classi aperte con modalità didattiche diversificate, prevedendo anche attività di recupero e/o di consolidamento e potenziamento</a:t>
                      </a:r>
                      <a:endParaRPr lang="it-IT" sz="1600" dirty="0">
                        <a:effectLst/>
                        <a:latin typeface="Noto Sans Symbols"/>
                        <a:ea typeface="Noto Sans Symbols"/>
                        <a:cs typeface="Noto Sans Symbols"/>
                      </a:endParaRPr>
                    </a:p>
                  </a:txBody>
                  <a:tcPr marL="77264" marR="77264" marT="38632" marB="38632"/>
                </a:tc>
                <a:extLst>
                  <a:ext uri="{0D108BD9-81ED-4DB2-BD59-A6C34878D82A}">
                    <a16:rowId xmlns:a16="http://schemas.microsoft.com/office/drawing/2014/main" val="4054582182"/>
                  </a:ext>
                </a:extLst>
              </a:tr>
              <a:tr h="2258407">
                <a:tc>
                  <a:txBody>
                    <a:bodyPr/>
                    <a:lstStyle/>
                    <a:p>
                      <a:r>
                        <a:rPr lang="it-IT" sz="1600" dirty="0"/>
                        <a:t>Continuità e orientamento</a:t>
                      </a:r>
                    </a:p>
                  </a:txBody>
                  <a:tcPr marL="77264" marR="77264" marT="38632" marB="38632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Istituire una figura docente per monitorare i risultati degli studenti alla fine del primo anno di scuola secondaria di primo grado</a:t>
                      </a:r>
                      <a:br>
                        <a:rPr lang="it-IT" sz="1600" dirty="0"/>
                      </a:br>
                      <a:br>
                        <a:rPr lang="it-IT" sz="1600" dirty="0"/>
                      </a:br>
                      <a:r>
                        <a:rPr lang="it-IT" sz="1600" dirty="0"/>
                        <a:t>Rivedere le pratiche di continuità e orientamento con la scuola secondaria di primo grado</a:t>
                      </a:r>
                    </a:p>
                  </a:txBody>
                  <a:tcPr marL="77264" marR="77264" marT="38632" marB="38632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dirty="0">
                          <a:effectLst/>
                        </a:rPr>
                        <a:t>Istituire una </a:t>
                      </a:r>
                      <a:r>
                        <a:rPr lang="it-IT" sz="1600" u="none" strike="noStrike" dirty="0" err="1">
                          <a:effectLst/>
                        </a:rPr>
                        <a:t>ﬁgura</a:t>
                      </a:r>
                      <a:r>
                        <a:rPr lang="it-IT" sz="1600" u="none" strike="noStrike" dirty="0">
                          <a:effectLst/>
                        </a:rPr>
                        <a:t> docente per monitorare i risultati degli studenti alla </a:t>
                      </a:r>
                      <a:r>
                        <a:rPr lang="it-IT" sz="1600" u="none" strike="noStrike" dirty="0" err="1">
                          <a:effectLst/>
                        </a:rPr>
                        <a:t>ﬁne</a:t>
                      </a:r>
                      <a:r>
                        <a:rPr lang="it-IT" sz="1600" u="none" strike="noStrike" dirty="0">
                          <a:effectLst/>
                        </a:rPr>
                        <a:t> del primo anno di scuola secondaria di primo grado.</a:t>
                      </a:r>
                    </a:p>
                    <a:p>
                      <a:br>
                        <a:rPr lang="it-IT" sz="1600" dirty="0"/>
                      </a:br>
                      <a:endParaRPr lang="it-IT" sz="1600" dirty="0"/>
                    </a:p>
                  </a:txBody>
                  <a:tcPr marL="77264" marR="77264" marT="38632" marB="38632"/>
                </a:tc>
                <a:extLst>
                  <a:ext uri="{0D108BD9-81ED-4DB2-BD59-A6C34878D82A}">
                    <a16:rowId xmlns:a16="http://schemas.microsoft.com/office/drawing/2014/main" val="1459191191"/>
                  </a:ext>
                </a:extLst>
              </a:tr>
              <a:tr h="726076">
                <a:tc>
                  <a:txBody>
                    <a:bodyPr/>
                    <a:lstStyle/>
                    <a:p>
                      <a:pPr marL="179705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Sviluppo e</a:t>
                      </a:r>
                    </a:p>
                    <a:p>
                      <a:pPr marL="179705"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valorizzazione delle risorse umane</a:t>
                      </a:r>
                      <a:endParaRPr lang="it-IT" sz="1600" dirty="0"/>
                    </a:p>
                  </a:txBody>
                  <a:tcPr marL="77264" marR="77264" marT="38632" marB="38632"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77264" marR="77264" marT="38632" marB="38632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u="none" strike="noStrike" dirty="0">
                          <a:effectLst/>
                        </a:rPr>
                        <a:t>Migliorare le relazioni interpersonali e sociali tra il personale scolastico</a:t>
                      </a:r>
                      <a:endParaRPr lang="it-IT" sz="1600" dirty="0"/>
                    </a:p>
                  </a:txBody>
                  <a:tcPr marL="77264" marR="77264" marT="38632" marB="38632"/>
                </a:tc>
                <a:extLst>
                  <a:ext uri="{0D108BD9-81ED-4DB2-BD59-A6C34878D82A}">
                    <a16:rowId xmlns:a16="http://schemas.microsoft.com/office/drawing/2014/main" val="3383381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540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B514DAE-905C-4B87-A545-87A9340B5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856599"/>
              </p:ext>
            </p:extLst>
          </p:nvPr>
        </p:nvGraphicFramePr>
        <p:xfrm>
          <a:off x="1463040" y="311703"/>
          <a:ext cx="728784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7847">
                  <a:extLst>
                    <a:ext uri="{9D8B030D-6E8A-4147-A177-3AD203B41FA5}">
                      <a16:colId xmlns:a16="http://schemas.microsoft.com/office/drawing/2014/main" val="719941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OBIETTIVO DI PROCESSO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205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u="none" strike="noStrike" dirty="0">
                          <a:effectLst/>
                        </a:rPr>
                        <a:t>Migliorare il curricolo per competenze ed elaborare e somministrare periodicamente prove comuni per classi parallele, monitorare gli esiti e attivare interventi specifici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053088"/>
                  </a:ext>
                </a:extLst>
              </a:tr>
            </a:tbl>
          </a:graphicData>
        </a:graphic>
      </p:graphicFrame>
      <p:sp>
        <p:nvSpPr>
          <p:cNvPr id="4" name="Freccia in giù 3">
            <a:extLst>
              <a:ext uri="{FF2B5EF4-FFF2-40B4-BE49-F238E27FC236}">
                <a16:creationId xmlns:a16="http://schemas.microsoft.com/office/drawing/2014/main" id="{463573B1-C2AA-4962-9D1E-231FE46C07EF}"/>
              </a:ext>
            </a:extLst>
          </p:cNvPr>
          <p:cNvSpPr/>
          <p:nvPr/>
        </p:nvSpPr>
        <p:spPr>
          <a:xfrm>
            <a:off x="4473917" y="2689143"/>
            <a:ext cx="633046" cy="633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35A63233-8A1D-4106-BA41-18E285CB2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095658"/>
              </p:ext>
            </p:extLst>
          </p:nvPr>
        </p:nvGraphicFramePr>
        <p:xfrm>
          <a:off x="651413" y="3383280"/>
          <a:ext cx="8128000" cy="20116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19941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AZIONI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205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>
                          <a:effectLst/>
                        </a:rPr>
                        <a:t>Elaborare e somministrare prove condivise per la valutazione delle competenze con criteri valutativi uniformi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053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56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F333E191-8665-4302-9E8E-EC2F38DF4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69957"/>
              </p:ext>
            </p:extLst>
          </p:nvPr>
        </p:nvGraphicFramePr>
        <p:xfrm>
          <a:off x="1463040" y="311703"/>
          <a:ext cx="7287847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7847">
                  <a:extLst>
                    <a:ext uri="{9D8B030D-6E8A-4147-A177-3AD203B41FA5}">
                      <a16:colId xmlns:a16="http://schemas.microsoft.com/office/drawing/2014/main" val="719941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OBIETTIVO DI PROCESSO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205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/>
                        <a:t>Innovare i processi di insegnamento- apprendimento attraverso la didattica per competenze e l’introduzione delle tecnologie nella pratica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053088"/>
                  </a:ext>
                </a:extLst>
              </a:tr>
            </a:tbl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6DF7F098-63DF-482A-A721-21390E319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05368"/>
              </p:ext>
            </p:extLst>
          </p:nvPr>
        </p:nvGraphicFramePr>
        <p:xfrm>
          <a:off x="622887" y="2930900"/>
          <a:ext cx="8128000" cy="347472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19941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AZIONI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205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/>
                        <a:t>Partecipazione ai corsi di formazione per i docenti sulle metodologie didattiche innovative (brainstorming, cooperative learning, peer tutoring e peer collaboration, </a:t>
                      </a:r>
                      <a:r>
                        <a:rPr lang="it-IT" sz="2400" dirty="0" err="1"/>
                        <a:t>problem</a:t>
                      </a:r>
                      <a:r>
                        <a:rPr lang="it-IT" sz="2400" dirty="0"/>
                        <a:t> solving, ricerca-azioni, circle time, percorsi individualizzati , </a:t>
                      </a:r>
                      <a:r>
                        <a:rPr lang="it-IT" sz="2400" dirty="0" err="1"/>
                        <a:t>flipped</a:t>
                      </a:r>
                      <a:r>
                        <a:rPr lang="it-IT" sz="2400" dirty="0"/>
                        <a:t> </a:t>
                      </a:r>
                      <a:r>
                        <a:rPr lang="it-IT" sz="2400" dirty="0" err="1"/>
                        <a:t>classroom</a:t>
                      </a:r>
                      <a:r>
                        <a:rPr lang="it-IT" sz="2400" dirty="0"/>
                        <a:t>)</a:t>
                      </a:r>
                    </a:p>
                    <a:p>
                      <a:pPr algn="ctr"/>
                      <a:endParaRPr lang="it-IT" sz="240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/>
                        <a:t>Migliorare gli ambienti di apprendimento attraverso l’uso consapevole e strategico delle tecnologie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053088"/>
                  </a:ext>
                </a:extLst>
              </a:tr>
            </a:tbl>
          </a:graphicData>
        </a:graphic>
      </p:graphicFrame>
      <p:sp>
        <p:nvSpPr>
          <p:cNvPr id="9" name="Freccia in giù 8">
            <a:extLst>
              <a:ext uri="{FF2B5EF4-FFF2-40B4-BE49-F238E27FC236}">
                <a16:creationId xmlns:a16="http://schemas.microsoft.com/office/drawing/2014/main" id="{33703980-0E36-4357-B09B-E9BADCD31956}"/>
              </a:ext>
            </a:extLst>
          </p:cNvPr>
          <p:cNvSpPr/>
          <p:nvPr/>
        </p:nvSpPr>
        <p:spPr>
          <a:xfrm>
            <a:off x="4053841" y="2323383"/>
            <a:ext cx="633046" cy="633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23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E742BA01-8FCF-4DE0-B8E5-1DCA517377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512205"/>
              </p:ext>
            </p:extLst>
          </p:nvPr>
        </p:nvGraphicFramePr>
        <p:xfrm>
          <a:off x="622887" y="311703"/>
          <a:ext cx="9280768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0768">
                  <a:extLst>
                    <a:ext uri="{9D8B030D-6E8A-4147-A177-3AD203B41FA5}">
                      <a16:colId xmlns:a16="http://schemas.microsoft.com/office/drawing/2014/main" val="719941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OBIETTIVO DI PROCESSO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205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/>
                        <a:t>Promuovere flessibilità organizzativa che permetta di lavorare a classi aperte con modalità didattiche diversificate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053088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1E7BA5A7-4C48-49E0-9863-58EAE7031E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169507"/>
              </p:ext>
            </p:extLst>
          </p:nvPr>
        </p:nvGraphicFramePr>
        <p:xfrm>
          <a:off x="622886" y="2494801"/>
          <a:ext cx="9280768" cy="38404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9280768">
                  <a:extLst>
                    <a:ext uri="{9D8B030D-6E8A-4147-A177-3AD203B41FA5}">
                      <a16:colId xmlns:a16="http://schemas.microsoft.com/office/drawing/2014/main" val="719941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AZIONI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205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it-IT" sz="2400" dirty="0"/>
                        <a:t>Classi aperte per il miglioramento in matematica e italiano</a:t>
                      </a:r>
                    </a:p>
                    <a:p>
                      <a:pPr lvl="0" algn="ctr"/>
                      <a:endParaRPr lang="it-IT" sz="2400" dirty="0"/>
                    </a:p>
                    <a:p>
                      <a:pPr lvl="0" algn="ctr"/>
                      <a:r>
                        <a:rPr lang="it-IT" sz="2400" dirty="0"/>
                        <a:t>Intensificare le attività di supporto didattico-metodologico ad alunni con DSA,  BES e studenti stranieri</a:t>
                      </a:r>
                    </a:p>
                    <a:p>
                      <a:pPr algn="ctr"/>
                      <a:r>
                        <a:rPr lang="it-IT" sz="2400" dirty="0"/>
                        <a:t> </a:t>
                      </a:r>
                    </a:p>
                    <a:p>
                      <a:pPr lvl="0" algn="ctr"/>
                      <a:r>
                        <a:rPr lang="it-IT" sz="2400" dirty="0"/>
                        <a:t>Recupero delle competenze di base</a:t>
                      </a:r>
                    </a:p>
                    <a:p>
                      <a:pPr algn="ctr"/>
                      <a:r>
                        <a:rPr lang="it-IT" sz="2400" dirty="0"/>
                        <a:t> </a:t>
                      </a:r>
                    </a:p>
                    <a:p>
                      <a:pPr lvl="0" algn="ctr"/>
                      <a:r>
                        <a:rPr lang="it-IT" sz="2400" dirty="0"/>
                        <a:t>Favorire il consolidamento e il potenziamento degli alunni con particolari attitudini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053088"/>
                  </a:ext>
                </a:extLst>
              </a:tr>
            </a:tbl>
          </a:graphicData>
        </a:graphic>
      </p:graphicFrame>
      <p:sp>
        <p:nvSpPr>
          <p:cNvPr id="6" name="Freccia in giù 5">
            <a:extLst>
              <a:ext uri="{FF2B5EF4-FFF2-40B4-BE49-F238E27FC236}">
                <a16:creationId xmlns:a16="http://schemas.microsoft.com/office/drawing/2014/main" id="{1E1EFF46-053A-4C8A-80E6-CB04946A3D22}"/>
              </a:ext>
            </a:extLst>
          </p:cNvPr>
          <p:cNvSpPr/>
          <p:nvPr/>
        </p:nvSpPr>
        <p:spPr>
          <a:xfrm>
            <a:off x="4946747" y="1726809"/>
            <a:ext cx="633046" cy="633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899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E742BA01-8FCF-4DE0-B8E5-1DCA517377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696760"/>
              </p:ext>
            </p:extLst>
          </p:nvPr>
        </p:nvGraphicFramePr>
        <p:xfrm>
          <a:off x="740117" y="705598"/>
          <a:ext cx="8128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19941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OBIETTIVO DI PROCESSO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205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 dirty="0">
                          <a:latin typeface="+mj-lt"/>
                          <a:ea typeface="Times New Roman" panose="02020603050405020304" pitchFamily="18" charset="0"/>
                          <a:cs typeface="Meiryo" panose="020B0604030504040204" pitchFamily="34" charset="-128"/>
                        </a:rPr>
                        <a:t>Istituire una figura docente per monitorare i risultati degli studenti alla fine del primo anno di scuola secondaria di primo grado</a:t>
                      </a:r>
                      <a:endParaRPr lang="it-IT" sz="16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053088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1E7BA5A7-4C48-49E0-9863-58EAE7031E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392990"/>
              </p:ext>
            </p:extLst>
          </p:nvPr>
        </p:nvGraphicFramePr>
        <p:xfrm>
          <a:off x="740117" y="3849732"/>
          <a:ext cx="8128000" cy="9144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19941241"/>
                    </a:ext>
                  </a:extLst>
                </a:gridCol>
              </a:tblGrid>
              <a:tr h="319389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AZIONI</a:t>
                      </a:r>
                      <a:endParaRPr lang="it-IT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205704"/>
                  </a:ext>
                </a:extLst>
              </a:tr>
              <a:tr h="22534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>
                          <a:effectLst/>
                        </a:rPr>
                        <a:t>Monitorare a distanza gli esiti degli studenti</a:t>
                      </a:r>
                      <a:endParaRPr lang="it-IT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053088"/>
                  </a:ext>
                </a:extLst>
              </a:tr>
            </a:tbl>
          </a:graphicData>
        </a:graphic>
      </p:graphicFrame>
      <p:sp>
        <p:nvSpPr>
          <p:cNvPr id="6" name="Freccia in giù 5">
            <a:extLst>
              <a:ext uri="{FF2B5EF4-FFF2-40B4-BE49-F238E27FC236}">
                <a16:creationId xmlns:a16="http://schemas.microsoft.com/office/drawing/2014/main" id="{1E1EFF46-053A-4C8A-80E6-CB04946A3D22}"/>
              </a:ext>
            </a:extLst>
          </p:cNvPr>
          <p:cNvSpPr/>
          <p:nvPr/>
        </p:nvSpPr>
        <p:spPr>
          <a:xfrm>
            <a:off x="4487594" y="2784102"/>
            <a:ext cx="633046" cy="633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0538359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</TotalTime>
  <Words>494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Adobe Gothic Std B</vt:lpstr>
      <vt:lpstr>Arial</vt:lpstr>
      <vt:lpstr>Noto Sans Symbols</vt:lpstr>
      <vt:lpstr>Symbol</vt:lpstr>
      <vt:lpstr>Trebuchet MS</vt:lpstr>
      <vt:lpstr>Wingdings 3</vt:lpstr>
      <vt:lpstr>Sfaccettatura</vt:lpstr>
      <vt:lpstr>    SISTEMA NAZIONALE DI VALUTAZIONE delle istituzioni scolastiche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PIATTAFORMA  SIDI PER IL PTOF</vt:lpstr>
      <vt:lpstr>Presentazione standard di PowerPoint</vt:lpstr>
      <vt:lpstr>CASSANO MARIA GIOVANNA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 è</dc:creator>
  <cp:lastModifiedBy>Giovanna</cp:lastModifiedBy>
  <cp:revision>15</cp:revision>
  <dcterms:created xsi:type="dcterms:W3CDTF">2018-12-11T22:21:07Z</dcterms:created>
  <dcterms:modified xsi:type="dcterms:W3CDTF">2018-12-13T19:49:58Z</dcterms:modified>
</cp:coreProperties>
</file>